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  <p:sldId id="256" r:id="rId4"/>
    <p:sldId id="257" r:id="rId5"/>
    <p:sldId id="259" r:id="rId6"/>
    <p:sldId id="258" r:id="rId7"/>
    <p:sldId id="265" r:id="rId8"/>
    <p:sldId id="261" r:id="rId9"/>
    <p:sldId id="260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90" d="100"/>
          <a:sy n="90" d="100"/>
        </p:scale>
        <p:origin x="14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FF0B-D445-4B10-8C61-7F912C08E678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0CA-CF85-4F0B-9C2A-092135257F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FF0B-D445-4B10-8C61-7F912C08E678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0CA-CF85-4F0B-9C2A-092135257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FF0B-D445-4B10-8C61-7F912C08E678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0CA-CF85-4F0B-9C2A-092135257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FF0B-D445-4B10-8C61-7F912C08E678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0CA-CF85-4F0B-9C2A-092135257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FF0B-D445-4B10-8C61-7F912C08E678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0CA-CF85-4F0B-9C2A-092135257F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FF0B-D445-4B10-8C61-7F912C08E678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0CA-CF85-4F0B-9C2A-092135257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FF0B-D445-4B10-8C61-7F912C08E678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0CA-CF85-4F0B-9C2A-092135257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FF0B-D445-4B10-8C61-7F912C08E678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0CA-CF85-4F0B-9C2A-092135257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FF0B-D445-4B10-8C61-7F912C08E678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0CA-CF85-4F0B-9C2A-092135257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FF0B-D445-4B10-8C61-7F912C08E678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B0CA-CF85-4F0B-9C2A-092135257FF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A7AFF0B-D445-4B10-8C61-7F912C08E678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386B0CA-CF85-4F0B-9C2A-092135257F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A7AFF0B-D445-4B10-8C61-7F912C08E678}" type="datetimeFigureOut">
              <a:rPr lang="en-US" smtClean="0"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386B0CA-CF85-4F0B-9C2A-092135257F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my closet, I have 3 caps of baseball teams (NY Yankees, Atlanta Braves, and Nashville Sounds), 2 caps of NFL teams (Patriots, Titans), and 3 caps of NBA teams (2 of the Atlanta Hawks and 1 Boston Celtics).  I am having a bad hair day, so I quickly reach in to grab one of my caps.  Given that I got a baseball team cap, what is the probability I picked my Braves hat?</a:t>
            </a:r>
          </a:p>
        </p:txBody>
      </p:sp>
    </p:spTree>
    <p:extLst>
      <p:ext uri="{BB962C8B-B14F-4D97-AF65-F5344CB8AC3E}">
        <p14:creationId xmlns:p14="http://schemas.microsoft.com/office/powerpoint/2010/main" val="353395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/>
              <a:t>3b.	5/9</a:t>
            </a:r>
          </a:p>
          <a:p>
            <a:pPr marL="118872" indent="0">
              <a:buNone/>
            </a:pPr>
            <a:r>
              <a:rPr lang="en-US" dirty="0"/>
              <a:t>4.	.3</a:t>
            </a:r>
          </a:p>
          <a:p>
            <a:pPr marL="118872" indent="0">
              <a:buNone/>
            </a:pPr>
            <a:r>
              <a:rPr lang="en-US" dirty="0"/>
              <a:t>6.	1/8</a:t>
            </a:r>
          </a:p>
          <a:p>
            <a:pPr marL="118872" indent="0">
              <a:buNone/>
            </a:pPr>
            <a:r>
              <a:rPr lang="en-US" dirty="0"/>
              <a:t>7.	5/9; 5/6</a:t>
            </a:r>
          </a:p>
          <a:p>
            <a:pPr marL="118872" indent="0">
              <a:buNone/>
            </a:pPr>
            <a:r>
              <a:rPr lang="en-US" dirty="0"/>
              <a:t>8.	17/50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/>
              <a:t>9.	19/30</a:t>
            </a:r>
          </a:p>
          <a:p>
            <a:pPr marL="118872" indent="0">
              <a:buNone/>
            </a:pPr>
            <a:r>
              <a:rPr lang="en-US" dirty="0"/>
              <a:t>10.	.28</a:t>
            </a:r>
          </a:p>
          <a:p>
            <a:pPr marL="118872" indent="0">
              <a:buNone/>
            </a:pPr>
            <a:r>
              <a:rPr lang="en-US" dirty="0"/>
              <a:t>11.	.67; .845</a:t>
            </a:r>
          </a:p>
          <a:p>
            <a:pPr marL="118872" indent="0">
              <a:buNone/>
            </a:pPr>
            <a:r>
              <a:rPr lang="en-US" dirty="0"/>
              <a:t>12.	.36</a:t>
            </a:r>
          </a:p>
          <a:p>
            <a:pPr marL="118872" indent="0">
              <a:buNone/>
            </a:pPr>
            <a:r>
              <a:rPr lang="en-US" dirty="0"/>
              <a:t>14.	.39</a:t>
            </a:r>
          </a:p>
        </p:txBody>
      </p:sp>
    </p:spTree>
    <p:extLst>
      <p:ext uri="{BB962C8B-B14F-4D97-AF65-F5344CB8AC3E}">
        <p14:creationId xmlns:p14="http://schemas.microsoft.com/office/powerpoint/2010/main" val="1017635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/>
              <a:t>1.	2/5; 1/2</a:t>
            </a:r>
          </a:p>
          <a:p>
            <a:pPr marL="118872" indent="0">
              <a:buNone/>
            </a:pPr>
            <a:r>
              <a:rPr lang="en-US" dirty="0"/>
              <a:t>2.	32/75; 2/3</a:t>
            </a:r>
          </a:p>
          <a:p>
            <a:pPr marL="118872" indent="0">
              <a:buNone/>
            </a:pPr>
            <a:r>
              <a:rPr lang="en-US" dirty="0"/>
              <a:t>6.	3/8; 3/4</a:t>
            </a:r>
          </a:p>
          <a:p>
            <a:pPr marL="118872" indent="0">
              <a:buNone/>
            </a:pPr>
            <a:r>
              <a:rPr lang="en-US" dirty="0"/>
              <a:t>12.	4/5</a:t>
            </a:r>
          </a:p>
          <a:p>
            <a:pPr marL="118872" indent="0">
              <a:buNone/>
            </a:pPr>
            <a:r>
              <a:rPr lang="en-US" dirty="0"/>
              <a:t>14.	.6</a:t>
            </a:r>
          </a:p>
          <a:p>
            <a:pPr marL="118872" indent="0">
              <a:buNone/>
            </a:pPr>
            <a:r>
              <a:rPr lang="en-US" dirty="0"/>
              <a:t>15.	2/3</a:t>
            </a:r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/>
              <a:t>16.	.08</a:t>
            </a:r>
          </a:p>
          <a:p>
            <a:pPr marL="118872" indent="0">
              <a:buNone/>
            </a:pPr>
            <a:r>
              <a:rPr lang="en-US" dirty="0"/>
              <a:t>18.	3/7</a:t>
            </a:r>
          </a:p>
          <a:p>
            <a:pPr marL="118872" indent="0">
              <a:buNone/>
            </a:pPr>
            <a:r>
              <a:rPr lang="en-US" dirty="0"/>
              <a:t>19.	.6</a:t>
            </a:r>
          </a:p>
          <a:p>
            <a:pPr marL="118872" indent="0">
              <a:buNone/>
            </a:pPr>
            <a:r>
              <a:rPr lang="en-US" dirty="0"/>
              <a:t>20.	1/6</a:t>
            </a:r>
          </a:p>
          <a:p>
            <a:pPr marL="118872" indent="0">
              <a:buNone/>
            </a:pPr>
            <a:r>
              <a:rPr lang="en-US" dirty="0"/>
              <a:t>23.	2/11</a:t>
            </a:r>
          </a:p>
        </p:txBody>
      </p:sp>
    </p:spTree>
    <p:extLst>
      <p:ext uri="{BB962C8B-B14F-4D97-AF65-F5344CB8AC3E}">
        <p14:creationId xmlns:p14="http://schemas.microsoft.com/office/powerpoint/2010/main" val="2175499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Stochastic Processes and Trees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CFU 3126.5.7 Use a variety of counting methods to organize information, determine probabilities, and solve problems</a:t>
            </a:r>
          </a:p>
        </p:txBody>
      </p:sp>
    </p:spTree>
    <p:extLst>
      <p:ext uri="{BB962C8B-B14F-4D97-AF65-F5344CB8AC3E}">
        <p14:creationId xmlns:p14="http://schemas.microsoft.com/office/powerpoint/2010/main" val="2610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Stochastic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i="1" dirty="0"/>
              <a:t>Stochastic Process</a:t>
            </a:r>
            <a:r>
              <a:rPr lang="en-US" dirty="0"/>
              <a:t> is an experiment which consists of a sequence of </a:t>
            </a:r>
            <a:r>
              <a:rPr lang="en-US" dirty="0" err="1"/>
              <a:t>subexperiments</a:t>
            </a:r>
            <a:endParaRPr lang="en-US" dirty="0"/>
          </a:p>
          <a:p>
            <a:r>
              <a:rPr lang="en-US" dirty="0"/>
              <a:t>Includes flipping a coin three times and noting the results. However, it is usually more complicated than that</a:t>
            </a:r>
          </a:p>
          <a:p>
            <a:r>
              <a:rPr lang="en-US" dirty="0"/>
              <a:t>Best way to work with these? The Tree Diagrams we learned in Chapter 1</a:t>
            </a:r>
          </a:p>
        </p:txBody>
      </p:sp>
    </p:spTree>
    <p:extLst>
      <p:ext uri="{BB962C8B-B14F-4D97-AF65-F5344CB8AC3E}">
        <p14:creationId xmlns:p14="http://schemas.microsoft.com/office/powerpoint/2010/main" val="371450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Measure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i="1" dirty="0"/>
              <a:t>probability measure</a:t>
            </a:r>
            <a:r>
              <a:rPr lang="en-US" dirty="0"/>
              <a:t> of an experiment can be obtained by defining the probability of each outcome to be the product of the conditional probabilities assigned to the branches to result in that outcome.</a:t>
            </a:r>
          </a:p>
          <a:p>
            <a:r>
              <a:rPr lang="en-US" dirty="0"/>
              <a:t>Remember, whenever we see “and” in probability, we generally want to multiply</a:t>
            </a:r>
          </a:p>
        </p:txBody>
      </p:sp>
    </p:spTree>
    <p:extLst>
      <p:ext uri="{BB962C8B-B14F-4D97-AF65-F5344CB8AC3E}">
        <p14:creationId xmlns:p14="http://schemas.microsoft.com/office/powerpoint/2010/main" val="2690674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experiment consists of two steps.  First a box is selected from a set of two boxes labeled a and b.  Then an urn is selected from the box. Box a contains 3 urns, labeled A, B, and C, and box b contains 2, labeled D and E.  Draw a tree diagram to represent outcomes and assign conditional probabilities.</a:t>
            </a:r>
          </a:p>
          <a:p>
            <a:r>
              <a:rPr lang="en-US" dirty="0"/>
              <a:t>Notice the second stage is </a:t>
            </a:r>
            <a:r>
              <a:rPr lang="en-US" dirty="0" err="1"/>
              <a:t>Pr</a:t>
            </a:r>
            <a:r>
              <a:rPr lang="en-US" dirty="0"/>
              <a:t>(</a:t>
            </a:r>
            <a:r>
              <a:rPr lang="en-US" dirty="0" err="1"/>
              <a:t>A|a</a:t>
            </a:r>
            <a:r>
              <a:rPr lang="en-US" dirty="0"/>
              <a:t>) for the individual outcome</a:t>
            </a:r>
          </a:p>
        </p:txBody>
      </p:sp>
    </p:spTree>
    <p:extLst>
      <p:ext uri="{BB962C8B-B14F-4D97-AF65-F5344CB8AC3E}">
        <p14:creationId xmlns:p14="http://schemas.microsoft.com/office/powerpoint/2010/main" val="227180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Half of the cars at a rental location are Chevys, 1/3 are Fords, and 1/6 are Dodge.  Of the Chevys, 2/3 are automatic and the rest manual.  Of the Fords, 1/5 are automatic, the rest manual. And of the Dodges, 1/2 are automatic and 1/2 are manual. Draw a tree diagram to represent the probabilities of each outcome</a:t>
            </a:r>
          </a:p>
          <a:p>
            <a:r>
              <a:rPr lang="en-US" dirty="0"/>
              <a:t>What is the probability of getting a manual car?</a:t>
            </a:r>
          </a:p>
        </p:txBody>
      </p:sp>
    </p:spTree>
    <p:extLst>
      <p:ext uri="{BB962C8B-B14F-4D97-AF65-F5344CB8AC3E}">
        <p14:creationId xmlns:p14="http://schemas.microsoft.com/office/powerpoint/2010/main" val="104320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Classwork/Homework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on p. 84 #1 – 4, 6 – 12, 14</a:t>
            </a:r>
          </a:p>
          <a:p>
            <a:r>
              <a:rPr lang="en-US" dirty="0"/>
              <a:t>Once again, remember that tree diagrams can be useful…</a:t>
            </a:r>
          </a:p>
        </p:txBody>
      </p:sp>
    </p:spTree>
    <p:extLst>
      <p:ext uri="{BB962C8B-B14F-4D97-AF65-F5344CB8AC3E}">
        <p14:creationId xmlns:p14="http://schemas.microsoft.com/office/powerpoint/2010/main" val="2335171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continue the diagram we had earlier, look at the picture on p. 80 as we are now picking a ball from the urn.</a:t>
            </a:r>
          </a:p>
          <a:p>
            <a:r>
              <a:rPr lang="en-US" dirty="0"/>
              <a:t>What is the probability that a red ball is drawn? A white ball? A blue ball?</a:t>
            </a:r>
          </a:p>
        </p:txBody>
      </p:sp>
    </p:spTree>
    <p:extLst>
      <p:ext uri="{BB962C8B-B14F-4D97-AF65-F5344CB8AC3E}">
        <p14:creationId xmlns:p14="http://schemas.microsoft.com/office/powerpoint/2010/main" val="3635789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7146</TotalTime>
  <Words>467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Corbel</vt:lpstr>
      <vt:lpstr>Wingdings</vt:lpstr>
      <vt:lpstr>Wingdings 2</vt:lpstr>
      <vt:lpstr>Wingdings 3</vt:lpstr>
      <vt:lpstr>Module</vt:lpstr>
      <vt:lpstr>Review Problem</vt:lpstr>
      <vt:lpstr>Homework Review</vt:lpstr>
      <vt:lpstr>Stochastic Processes and Trees</vt:lpstr>
      <vt:lpstr>Stochastic Process</vt:lpstr>
      <vt:lpstr>Probability Measure</vt:lpstr>
      <vt:lpstr>Example</vt:lpstr>
      <vt:lpstr>Example</vt:lpstr>
      <vt:lpstr>Classwork/Homework</vt:lpstr>
      <vt:lpstr>Further Example</vt:lpstr>
      <vt:lpstr>Homework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Stochastic Processes and Trees</dc:title>
  <dc:creator>Geoff Combs</dc:creator>
  <cp:lastModifiedBy>Geoff Combs</cp:lastModifiedBy>
  <cp:revision>17</cp:revision>
  <dcterms:created xsi:type="dcterms:W3CDTF">2012-09-05T12:42:47Z</dcterms:created>
  <dcterms:modified xsi:type="dcterms:W3CDTF">2018-02-16T21:26:47Z</dcterms:modified>
</cp:coreProperties>
</file>